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56500" cy="10693400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1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5805" y="547126"/>
            <a:ext cx="7054186" cy="9828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04628" y="215442"/>
            <a:ext cx="1176872" cy="665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3671" y="251051"/>
            <a:ext cx="6315506" cy="47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8831" y="372911"/>
            <a:ext cx="4357814" cy="2845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3000" y="3581400"/>
            <a:ext cx="2774315" cy="317500"/>
          </a:xfrm>
          <a:custGeom>
            <a:avLst/>
            <a:gdLst/>
            <a:ahLst/>
            <a:cxnLst/>
            <a:rect l="l" t="t" r="r" b="b"/>
            <a:pathLst>
              <a:path w="2774315" h="317500">
                <a:moveTo>
                  <a:pt x="2634246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177380"/>
                </a:lnTo>
                <a:lnTo>
                  <a:pt x="2182" y="258144"/>
                </a:lnTo>
                <a:lnTo>
                  <a:pt x="17462" y="299618"/>
                </a:lnTo>
                <a:lnTo>
                  <a:pt x="58935" y="314898"/>
                </a:lnTo>
                <a:lnTo>
                  <a:pt x="139700" y="317080"/>
                </a:lnTo>
                <a:lnTo>
                  <a:pt x="2634246" y="317080"/>
                </a:lnTo>
                <a:lnTo>
                  <a:pt x="2715010" y="314898"/>
                </a:lnTo>
                <a:lnTo>
                  <a:pt x="2756484" y="299618"/>
                </a:lnTo>
                <a:lnTo>
                  <a:pt x="2771763" y="258144"/>
                </a:lnTo>
                <a:lnTo>
                  <a:pt x="2773946" y="177380"/>
                </a:lnTo>
                <a:lnTo>
                  <a:pt x="2773946" y="139700"/>
                </a:lnTo>
                <a:lnTo>
                  <a:pt x="2771763" y="58935"/>
                </a:lnTo>
                <a:lnTo>
                  <a:pt x="2756484" y="17462"/>
                </a:lnTo>
                <a:lnTo>
                  <a:pt x="2715010" y="2182"/>
                </a:lnTo>
                <a:lnTo>
                  <a:pt x="263424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463992" y="5896145"/>
            <a:ext cx="3734435" cy="317500"/>
          </a:xfrm>
          <a:custGeom>
            <a:avLst/>
            <a:gdLst/>
            <a:ahLst/>
            <a:cxnLst/>
            <a:rect l="l" t="t" r="r" b="b"/>
            <a:pathLst>
              <a:path w="3734434" h="317500">
                <a:moveTo>
                  <a:pt x="3594315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177380"/>
                </a:lnTo>
                <a:lnTo>
                  <a:pt x="2182" y="258144"/>
                </a:lnTo>
                <a:lnTo>
                  <a:pt x="17462" y="299618"/>
                </a:lnTo>
                <a:lnTo>
                  <a:pt x="58935" y="314898"/>
                </a:lnTo>
                <a:lnTo>
                  <a:pt x="139700" y="317080"/>
                </a:lnTo>
                <a:lnTo>
                  <a:pt x="3594315" y="317080"/>
                </a:lnTo>
                <a:lnTo>
                  <a:pt x="3675079" y="314898"/>
                </a:lnTo>
                <a:lnTo>
                  <a:pt x="3716553" y="299618"/>
                </a:lnTo>
                <a:lnTo>
                  <a:pt x="3731833" y="258144"/>
                </a:lnTo>
                <a:lnTo>
                  <a:pt x="3734015" y="177380"/>
                </a:lnTo>
                <a:lnTo>
                  <a:pt x="3734015" y="139700"/>
                </a:lnTo>
                <a:lnTo>
                  <a:pt x="3731833" y="58935"/>
                </a:lnTo>
                <a:lnTo>
                  <a:pt x="3716553" y="17462"/>
                </a:lnTo>
                <a:lnTo>
                  <a:pt x="3675079" y="2182"/>
                </a:lnTo>
                <a:lnTo>
                  <a:pt x="359431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5984" y="8256473"/>
            <a:ext cx="3734435" cy="317500"/>
          </a:xfrm>
          <a:custGeom>
            <a:avLst/>
            <a:gdLst/>
            <a:ahLst/>
            <a:cxnLst/>
            <a:rect l="l" t="t" r="r" b="b"/>
            <a:pathLst>
              <a:path w="3734434" h="317500">
                <a:moveTo>
                  <a:pt x="3594315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177380"/>
                </a:lnTo>
                <a:lnTo>
                  <a:pt x="2182" y="258144"/>
                </a:lnTo>
                <a:lnTo>
                  <a:pt x="17462" y="299618"/>
                </a:lnTo>
                <a:lnTo>
                  <a:pt x="58935" y="314898"/>
                </a:lnTo>
                <a:lnTo>
                  <a:pt x="139700" y="317080"/>
                </a:lnTo>
                <a:lnTo>
                  <a:pt x="3594315" y="317080"/>
                </a:lnTo>
                <a:lnTo>
                  <a:pt x="3675079" y="314898"/>
                </a:lnTo>
                <a:lnTo>
                  <a:pt x="3716553" y="299618"/>
                </a:lnTo>
                <a:lnTo>
                  <a:pt x="3731833" y="258144"/>
                </a:lnTo>
                <a:lnTo>
                  <a:pt x="3734015" y="177380"/>
                </a:lnTo>
                <a:lnTo>
                  <a:pt x="3734015" y="139700"/>
                </a:lnTo>
                <a:lnTo>
                  <a:pt x="3731833" y="58935"/>
                </a:lnTo>
                <a:lnTo>
                  <a:pt x="3716553" y="17462"/>
                </a:lnTo>
                <a:lnTo>
                  <a:pt x="3675079" y="2182"/>
                </a:lnTo>
                <a:lnTo>
                  <a:pt x="359431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000" y="7513559"/>
            <a:ext cx="2799080" cy="317500"/>
          </a:xfrm>
          <a:custGeom>
            <a:avLst/>
            <a:gdLst/>
            <a:ahLst/>
            <a:cxnLst/>
            <a:rect l="l" t="t" r="r" b="b"/>
            <a:pathLst>
              <a:path w="2799080" h="317500">
                <a:moveTo>
                  <a:pt x="2659303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699"/>
                </a:lnTo>
                <a:lnTo>
                  <a:pt x="0" y="177380"/>
                </a:lnTo>
                <a:lnTo>
                  <a:pt x="2182" y="258144"/>
                </a:lnTo>
                <a:lnTo>
                  <a:pt x="17462" y="299618"/>
                </a:lnTo>
                <a:lnTo>
                  <a:pt x="58935" y="314898"/>
                </a:lnTo>
                <a:lnTo>
                  <a:pt x="139700" y="317080"/>
                </a:lnTo>
                <a:lnTo>
                  <a:pt x="2659303" y="317080"/>
                </a:lnTo>
                <a:lnTo>
                  <a:pt x="2740067" y="314898"/>
                </a:lnTo>
                <a:lnTo>
                  <a:pt x="2781541" y="299618"/>
                </a:lnTo>
                <a:lnTo>
                  <a:pt x="2796820" y="258144"/>
                </a:lnTo>
                <a:lnTo>
                  <a:pt x="2799003" y="177380"/>
                </a:lnTo>
                <a:lnTo>
                  <a:pt x="2799003" y="139699"/>
                </a:lnTo>
                <a:lnTo>
                  <a:pt x="2796820" y="58935"/>
                </a:lnTo>
                <a:lnTo>
                  <a:pt x="2781541" y="17462"/>
                </a:lnTo>
                <a:lnTo>
                  <a:pt x="2740067" y="2182"/>
                </a:lnTo>
                <a:lnTo>
                  <a:pt x="265930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1000" y="3203474"/>
            <a:ext cx="3729354" cy="317500"/>
          </a:xfrm>
          <a:custGeom>
            <a:avLst/>
            <a:gdLst/>
            <a:ahLst/>
            <a:cxnLst/>
            <a:rect l="l" t="t" r="r" b="b"/>
            <a:pathLst>
              <a:path w="3729354" h="317500">
                <a:moveTo>
                  <a:pt x="3589299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177380"/>
                </a:lnTo>
                <a:lnTo>
                  <a:pt x="2182" y="258144"/>
                </a:lnTo>
                <a:lnTo>
                  <a:pt x="17462" y="299618"/>
                </a:lnTo>
                <a:lnTo>
                  <a:pt x="58935" y="314898"/>
                </a:lnTo>
                <a:lnTo>
                  <a:pt x="139700" y="317080"/>
                </a:lnTo>
                <a:lnTo>
                  <a:pt x="3589299" y="317080"/>
                </a:lnTo>
                <a:lnTo>
                  <a:pt x="3670063" y="314898"/>
                </a:lnTo>
                <a:lnTo>
                  <a:pt x="3711536" y="299618"/>
                </a:lnTo>
                <a:lnTo>
                  <a:pt x="3726816" y="258144"/>
                </a:lnTo>
                <a:lnTo>
                  <a:pt x="3728999" y="177380"/>
                </a:lnTo>
                <a:lnTo>
                  <a:pt x="3728999" y="139700"/>
                </a:lnTo>
                <a:lnTo>
                  <a:pt x="3726816" y="58935"/>
                </a:lnTo>
                <a:lnTo>
                  <a:pt x="3711536" y="17462"/>
                </a:lnTo>
                <a:lnTo>
                  <a:pt x="3670063" y="2182"/>
                </a:lnTo>
                <a:lnTo>
                  <a:pt x="358929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506699" y="4948974"/>
            <a:ext cx="3693795" cy="317500"/>
          </a:xfrm>
          <a:custGeom>
            <a:avLst/>
            <a:gdLst/>
            <a:ahLst/>
            <a:cxnLst/>
            <a:rect l="l" t="t" r="r" b="b"/>
            <a:pathLst>
              <a:path w="3693795" h="317500">
                <a:moveTo>
                  <a:pt x="3553599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177380"/>
                </a:lnTo>
                <a:lnTo>
                  <a:pt x="2182" y="258144"/>
                </a:lnTo>
                <a:lnTo>
                  <a:pt x="17462" y="299618"/>
                </a:lnTo>
                <a:lnTo>
                  <a:pt x="58935" y="314898"/>
                </a:lnTo>
                <a:lnTo>
                  <a:pt x="139700" y="317080"/>
                </a:lnTo>
                <a:lnTo>
                  <a:pt x="3553599" y="317080"/>
                </a:lnTo>
                <a:lnTo>
                  <a:pt x="3634363" y="314898"/>
                </a:lnTo>
                <a:lnTo>
                  <a:pt x="3675837" y="299618"/>
                </a:lnTo>
                <a:lnTo>
                  <a:pt x="3691116" y="258144"/>
                </a:lnTo>
                <a:lnTo>
                  <a:pt x="3693299" y="177380"/>
                </a:lnTo>
                <a:lnTo>
                  <a:pt x="3693299" y="139700"/>
                </a:lnTo>
                <a:lnTo>
                  <a:pt x="3691116" y="58935"/>
                </a:lnTo>
                <a:lnTo>
                  <a:pt x="3675837" y="17462"/>
                </a:lnTo>
                <a:lnTo>
                  <a:pt x="3634363" y="2182"/>
                </a:lnTo>
                <a:lnTo>
                  <a:pt x="355359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43390" y="5181926"/>
            <a:ext cx="2433925" cy="388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사철에   봄바람   </a:t>
            </a:r>
            <a:r>
              <a:rPr lang="ko-KR" altLang="en-US" sz="900" spc="-135" dirty="0" err="1">
                <a:solidFill>
                  <a:srgbClr val="231F20"/>
                </a:solidFill>
                <a:latin typeface="Arial Unicode MS"/>
                <a:cs typeface="Arial Unicode MS"/>
              </a:rPr>
              <a:t>불어잇고</a:t>
            </a:r>
            <a:r>
              <a:rPr lang="ko-KR" altLang="en-US"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  하나님  아버지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en-US"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모셨으니</a:t>
            </a:r>
            <a:endParaRPr lang="en-US" altLang="ko-KR" sz="900" spc="-135" dirty="0">
              <a:solidFill>
                <a:srgbClr val="231F20"/>
              </a:solidFill>
              <a:latin typeface="Arial Unicode MS"/>
              <a:cs typeface="Arial Unicode MS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믿음의   반석도  든든하다   우리집   즐거운  동산이라</a:t>
            </a:r>
            <a:endParaRPr sz="900" dirty="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718" y="5631166"/>
            <a:ext cx="2241520" cy="388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어버이  우리를  고이시고  동기들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en-US"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lang="ko-KR" altLang="en-US"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사랑에   </a:t>
            </a:r>
            <a:r>
              <a:rPr lang="ko-KR" altLang="en-US" sz="900" spc="-145" dirty="0" err="1">
                <a:solidFill>
                  <a:srgbClr val="231F20"/>
                </a:solidFill>
                <a:latin typeface="Arial Unicode MS"/>
                <a:cs typeface="Arial Unicode MS"/>
              </a:rPr>
              <a:t>뭉쳐있고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endParaRPr lang="en-US" sz="900" spc="-120" dirty="0">
              <a:solidFill>
                <a:srgbClr val="231F20"/>
              </a:solidFill>
              <a:latin typeface="Arial Unicode MS"/>
              <a:cs typeface="Arial Unicode MS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기쁨과  설움도  같이하니  </a:t>
            </a:r>
            <a:r>
              <a:rPr lang="ko-KR" altLang="en-US" sz="900" spc="-120" dirty="0" err="1">
                <a:solidFill>
                  <a:srgbClr val="231F20"/>
                </a:solidFill>
                <a:latin typeface="Arial Unicode MS"/>
                <a:cs typeface="Arial Unicode MS"/>
              </a:rPr>
              <a:t>한간의</a:t>
            </a:r>
            <a:r>
              <a:rPr lang="ko-KR" altLang="en-US"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 초가도  천국이라</a:t>
            </a:r>
            <a:endParaRPr sz="900" dirty="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8267" y="6111381"/>
            <a:ext cx="2229971" cy="38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아침과  저녁에  수고하여  다같이  일하는  온식구가</a:t>
            </a:r>
            <a:endParaRPr lang="en-US" altLang="ko-KR" sz="900" spc="-120" dirty="0">
              <a:solidFill>
                <a:srgbClr val="231F20"/>
              </a:solidFill>
              <a:latin typeface="Arial Unicode MS"/>
              <a:cs typeface="Arial Unicode MS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한상에  둘러서  </a:t>
            </a:r>
            <a:r>
              <a:rPr lang="ko-KR" altLang="en-US" sz="900" spc="-120" dirty="0" err="1">
                <a:solidFill>
                  <a:srgbClr val="231F20"/>
                </a:solidFill>
                <a:latin typeface="Arial Unicode MS"/>
                <a:cs typeface="Arial Unicode MS"/>
              </a:rPr>
              <a:t>먹고마셔</a:t>
            </a:r>
            <a:r>
              <a:rPr lang="ko-KR" altLang="en-US"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 여기가  우리의   낙원이라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endParaRPr sz="900" dirty="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77852" y="3664045"/>
            <a:ext cx="3526603" cy="1194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lang="en-US" altLang="ko-KR" sz="13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『[31]  </a:t>
            </a:r>
            <a:r>
              <a:rPr lang="ko-KR" altLang="en-US" sz="13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아버지가 이르되 얘 너는 항상 나와  함께 있으니</a:t>
            </a:r>
            <a:endParaRPr lang="en-US" altLang="ko-KR" sz="1300" spc="-165" dirty="0">
              <a:solidFill>
                <a:srgbClr val="231F20"/>
              </a:solidFill>
              <a:latin typeface="Arial Unicode MS"/>
              <a:cs typeface="Arial Unicode MS"/>
            </a:endParaRPr>
          </a:p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lang="ko-KR" altLang="en-US" sz="13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내 것이 다 네  </a:t>
            </a:r>
            <a:r>
              <a:rPr lang="ko-KR" altLang="en-US" sz="1300" spc="-165" dirty="0" err="1">
                <a:solidFill>
                  <a:srgbClr val="231F20"/>
                </a:solidFill>
                <a:latin typeface="Arial Unicode MS"/>
                <a:cs typeface="Arial Unicode MS"/>
              </a:rPr>
              <a:t>것이로되</a:t>
            </a:r>
            <a:endParaRPr lang="ko-KR" altLang="en-US" sz="1300" spc="-165" dirty="0">
              <a:solidFill>
                <a:srgbClr val="231F20"/>
              </a:solidFill>
              <a:latin typeface="Arial Unicode MS"/>
              <a:cs typeface="Arial Unicode MS"/>
            </a:endParaRPr>
          </a:p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lang="en-US" altLang="ko-KR" sz="13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 [32]  </a:t>
            </a:r>
            <a:r>
              <a:rPr lang="ko-KR" altLang="en-US" sz="13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이 네 동생은 죽었다가 살아 났으며 내가 잃었다가 </a:t>
            </a:r>
            <a:endParaRPr lang="en-US" altLang="ko-KR" sz="1300" spc="-165" dirty="0">
              <a:solidFill>
                <a:srgbClr val="231F20"/>
              </a:solidFill>
              <a:latin typeface="Arial Unicode MS"/>
              <a:cs typeface="Arial Unicode MS"/>
            </a:endParaRPr>
          </a:p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lang="ko-KR" altLang="en-US" sz="13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얻었기로 우리가 즐거워하고 기뻐하는 것이 마땅하다</a:t>
            </a:r>
            <a:endParaRPr lang="en-US" altLang="ko-KR" sz="1300" spc="-165" dirty="0">
              <a:solidFill>
                <a:srgbClr val="231F20"/>
              </a:solidFill>
              <a:latin typeface="Arial Unicode MS"/>
              <a:cs typeface="Arial Unicode MS"/>
            </a:endParaRPr>
          </a:p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lang="ko-KR" altLang="en-US" sz="1300" spc="-165" dirty="0" err="1">
                <a:solidFill>
                  <a:srgbClr val="231F20"/>
                </a:solidFill>
                <a:latin typeface="Arial Unicode MS"/>
                <a:cs typeface="Arial Unicode MS"/>
              </a:rPr>
              <a:t>하니라</a:t>
            </a:r>
            <a:r>
              <a:rPr lang="en-US" altLang="ko-KR" sz="13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60153" y="8620455"/>
            <a:ext cx="3647097" cy="1160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kern="0" spc="-10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하늘에 계신 우리 아버지여 이름이 거룩히 여김을 </a:t>
            </a:r>
            <a:r>
              <a:rPr lang="ko-KR" altLang="en-US" sz="900" kern="0" spc="-100" dirty="0" err="1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받으시오며</a:t>
            </a:r>
            <a:r>
              <a:rPr lang="ko-KR" altLang="en-US" sz="900" kern="0" spc="-10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나라가 </a:t>
            </a:r>
            <a:r>
              <a:rPr lang="ko-KR" altLang="en-US" sz="900" kern="0" spc="-100" dirty="0" err="1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임하시오며</a:t>
            </a:r>
            <a:r>
              <a:rPr lang="ko-KR" altLang="en-US" sz="900" kern="0" spc="-10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kern="0" spc="-5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뜻이 하늘에서 이룬 것 같이 땅에서도 </a:t>
            </a:r>
            <a:r>
              <a:rPr lang="ko-KR" altLang="en-US" sz="900" kern="0" spc="-50" dirty="0" err="1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이루어지이다</a:t>
            </a:r>
            <a:r>
              <a:rPr lang="ko-KR" altLang="en-US" sz="900" kern="0" spc="-5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오늘날 우리에게 일용할 양식을 </a:t>
            </a:r>
            <a:r>
              <a:rPr lang="ko-KR" altLang="en-US" sz="900" kern="0" spc="-100" dirty="0" err="1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주옵시고</a:t>
            </a:r>
            <a:r>
              <a:rPr lang="ko-KR" altLang="en-US" sz="900" kern="0" spc="-10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우리가 우리에게 죄 지은 자를 사하여 준 것 같이 우리 죄를 사하여 </a:t>
            </a:r>
            <a:r>
              <a:rPr lang="ko-KR" altLang="en-US" sz="900" kern="0" spc="-60" dirty="0" err="1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주시옵고</a:t>
            </a:r>
            <a:r>
              <a:rPr lang="ko-KR" altLang="en-US" sz="900" kern="0" spc="-6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kern="0" spc="-7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우리를 시험에 들게 하지 </a:t>
            </a:r>
            <a:r>
              <a:rPr lang="ko-KR" altLang="en-US" sz="900" kern="0" spc="-70" dirty="0" err="1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마시옵고</a:t>
            </a:r>
            <a:r>
              <a:rPr lang="ko-KR" altLang="en-US" sz="900" kern="0" spc="-7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다만 악에서 </a:t>
            </a:r>
            <a:r>
              <a:rPr lang="ko-KR" altLang="en-US" sz="900" kern="0" spc="-70" dirty="0" err="1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구하시옵소서</a:t>
            </a:r>
            <a:r>
              <a:rPr lang="ko-KR" altLang="en-US" sz="900" kern="0" spc="-7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나라와</a:t>
            </a:r>
            <a:r>
              <a:rPr lang="ko-KR" altLang="en-US" sz="900" kern="0" spc="-6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kern="0" spc="-10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권세와 영광이 아버지께 영원히 있사옵나이다 아멘</a:t>
            </a:r>
            <a:r>
              <a:rPr lang="en-US" altLang="ko-KR" sz="900" kern="0" spc="-100" dirty="0"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  <a:endParaRPr lang="ko-KR" altLang="en-US" sz="900" kern="0" spc="0" dirty="0">
              <a:solidFill>
                <a:srgbClr val="000000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en-US" altLang="ko-KR" sz="900" spc="-100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  <a:endParaRPr lang="ko-KR" altLang="en-US" sz="9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4450" y="6295821"/>
            <a:ext cx="3373754" cy="388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주와 같이 길 가는 것 즐거운 일 아닌가 우리 주님 걸어가신 </a:t>
            </a:r>
            <a:endParaRPr lang="en-US" altLang="ko-KR" sz="9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발자취를 밟겠네</a:t>
            </a:r>
            <a:endParaRPr sz="9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2071" y="6796485"/>
            <a:ext cx="3345179" cy="388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어린아이 같은 우리 미련하고 약하나 주의 손에 이끌리어 </a:t>
            </a:r>
            <a:endParaRPr lang="en-US" altLang="ko-KR" sz="9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생명길로 가겠네</a:t>
            </a:r>
            <a:endParaRPr sz="9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4450" y="7327899"/>
            <a:ext cx="3345179" cy="38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꽃이 피는 들판이나 험한 골짜기라도 주가 인도 하는 대로 </a:t>
            </a:r>
            <a:endParaRPr lang="en-US" altLang="ko-KR" sz="9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주와 같이 가겠네</a:t>
            </a:r>
          </a:p>
        </p:txBody>
      </p:sp>
      <p:sp>
        <p:nvSpPr>
          <p:cNvPr id="19" name="object 19"/>
          <p:cNvSpPr/>
          <p:nvPr/>
        </p:nvSpPr>
        <p:spPr>
          <a:xfrm>
            <a:off x="213486" y="546100"/>
            <a:ext cx="2466414" cy="1577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감사예배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7176" y="5066931"/>
            <a:ext cx="241935" cy="1467068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37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15" dirty="0">
                <a:solidFill>
                  <a:srgbClr val="231F20"/>
                </a:solidFill>
                <a:latin typeface="Arial Unicode MS"/>
                <a:cs typeface="Arial Unicode MS"/>
              </a:rPr>
              <a:t>3</a:t>
            </a:r>
            <a:endParaRPr sz="2400" dirty="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98146" y="6118562"/>
            <a:ext cx="236854" cy="1193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endParaRPr sz="30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endParaRPr sz="3000" dirty="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2045" y="3553023"/>
            <a:ext cx="11982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100" spc="-179" baseline="-3968" dirty="0" err="1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마음모우기</a:t>
            </a:r>
            <a:endParaRPr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5568" y="3662682"/>
            <a:ext cx="3835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lang="ko-KR" altLang="en-US"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인도자</a:t>
            </a:r>
            <a:r>
              <a:rPr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endParaRPr sz="800" dirty="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74257" y="5909729"/>
            <a:ext cx="12052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79" baseline="-3968" dirty="0" err="1">
                <a:solidFill>
                  <a:srgbClr val="231F20"/>
                </a:solidFill>
                <a:latin typeface="Arial Unicode MS"/>
                <a:cs typeface="Arial Unicode MS"/>
              </a:rPr>
              <a:t>찬송</a:t>
            </a:r>
            <a:r>
              <a:rPr sz="2100" spc="-120" baseline="-3968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en-US" sz="2100" spc="-112" baseline="-3968" dirty="0">
                <a:solidFill>
                  <a:srgbClr val="231F20"/>
                </a:solidFill>
                <a:latin typeface="Arial Unicode MS"/>
                <a:cs typeface="Arial Unicode MS"/>
              </a:rPr>
              <a:t>430</a:t>
            </a:r>
            <a:r>
              <a:rPr sz="2100" spc="-112" baseline="-3968" dirty="0">
                <a:solidFill>
                  <a:srgbClr val="231F20"/>
                </a:solidFill>
                <a:latin typeface="Arial Unicode MS"/>
                <a:cs typeface="Arial Unicode MS"/>
              </a:rPr>
              <a:t>장</a:t>
            </a:r>
            <a:r>
              <a:rPr sz="1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(통</a:t>
            </a:r>
            <a:r>
              <a:rPr lang="en-US" sz="1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456</a:t>
            </a:r>
            <a:r>
              <a:rPr sz="1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endParaRPr sz="1000" dirty="0">
              <a:latin typeface="Arial Unicode MS"/>
              <a:cs typeface="Arial Unicode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96001" y="5978309"/>
            <a:ext cx="383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lang="ko-KR" altLang="en-US"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다같이</a:t>
            </a:r>
            <a:r>
              <a:rPr lang="en-US" altLang="ko-KR"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endParaRPr lang="ko-KR" altLang="en-US" sz="800" dirty="0">
              <a:latin typeface="Arial Unicode MS"/>
              <a:cs typeface="Arial Unicode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76250" y="8285298"/>
            <a:ext cx="6673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주기</a:t>
            </a:r>
            <a:r>
              <a:rPr sz="14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도</a:t>
            </a:r>
            <a:r>
              <a:rPr sz="1400" spc="-85" dirty="0">
                <a:solidFill>
                  <a:srgbClr val="231F20"/>
                </a:solidFill>
                <a:latin typeface="Arial Unicode MS"/>
                <a:cs typeface="Arial Unicode MS"/>
              </a:rPr>
              <a:t>문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73885" y="8338638"/>
            <a:ext cx="383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(다같이)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95852" y="3232008"/>
            <a:ext cx="24683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 err="1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성경봉독</a:t>
            </a:r>
            <a:r>
              <a:rPr sz="1400" spc="-190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sz="1400" spc="-190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200" spc="-190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누가복음</a:t>
            </a:r>
            <a:r>
              <a:rPr sz="1200" spc="-29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sz="1200" spc="-30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15</a:t>
            </a:r>
            <a:r>
              <a:rPr lang="en-US" altLang="ko-KR" sz="1200" spc="-30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:31-32</a:t>
            </a:r>
            <a:endParaRPr sz="12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13053" y="3285346"/>
            <a:ext cx="383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lang="ko-KR" altLang="en-US"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다같이</a:t>
            </a:r>
            <a:r>
              <a:rPr lang="en-US" altLang="ko-KR"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endParaRPr lang="ko-KR" altLang="en-US" sz="800" dirty="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0152" y="4977506"/>
            <a:ext cx="9167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25">
                <a:solidFill>
                  <a:srgbClr val="231F20"/>
                </a:solidFill>
                <a:latin typeface="Arial Unicode MS"/>
                <a:cs typeface="Arial Unicode MS"/>
              </a:rPr>
              <a:t>말씀</a:t>
            </a:r>
            <a:r>
              <a:rPr lang="ko-KR" altLang="en-US" sz="1400" spc="-225" dirty="0">
                <a:solidFill>
                  <a:srgbClr val="231F20"/>
                </a:solidFill>
                <a:latin typeface="Arial Unicode MS"/>
                <a:cs typeface="Arial Unicode MS"/>
              </a:rPr>
              <a:t>나누기</a:t>
            </a:r>
            <a:endParaRPr sz="1400" dirty="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10206" y="5030846"/>
            <a:ext cx="383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(인도자)</a:t>
            </a:r>
            <a:endParaRPr sz="800" dirty="0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68659" y="5443555"/>
            <a:ext cx="25387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b="1" spc="-15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        아버지의 집</a:t>
            </a:r>
            <a:endParaRPr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5218" y="7534875"/>
            <a:ext cx="2799080" cy="5078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기도</a:t>
            </a:r>
            <a:endParaRPr sz="1400" dirty="0">
              <a:latin typeface="Arial Unicode MS"/>
              <a:cs typeface="Arial Unicode MS"/>
            </a:endParaRPr>
          </a:p>
          <a:p>
            <a:pPr marL="13335">
              <a:lnSpc>
                <a:spcPct val="100000"/>
              </a:lnSpc>
              <a:spcBef>
                <a:spcPts val="1125"/>
              </a:spcBef>
            </a:pPr>
            <a:endParaRPr sz="9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18549" y="7588274"/>
            <a:ext cx="383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(다같이)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4109" y="6669172"/>
            <a:ext cx="2057885" cy="56829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&lt;후렴&gt;</a:t>
            </a:r>
            <a:endParaRPr sz="900" dirty="0">
              <a:latin typeface="Arial Unicode MS"/>
              <a:cs typeface="Arial Unicode MS"/>
            </a:endParaRPr>
          </a:p>
          <a:p>
            <a:pPr marL="12700" marR="5080">
              <a:lnSpc>
                <a:spcPct val="138900"/>
              </a:lnSpc>
            </a:pPr>
            <a:r>
              <a:rPr lang="ko-KR" altLang="en-US"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고마워라  임마누엘  예수만  섬기는  우리집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endParaRPr lang="en-US" sz="900" spc="-145" dirty="0">
              <a:solidFill>
                <a:srgbClr val="231F20"/>
              </a:solidFill>
              <a:latin typeface="Arial Unicode MS"/>
              <a:cs typeface="Arial Unicode MS"/>
            </a:endParaRPr>
          </a:p>
          <a:p>
            <a:pPr marL="12700" marR="5080">
              <a:lnSpc>
                <a:spcPct val="138900"/>
              </a:lnSpc>
            </a:pPr>
            <a:r>
              <a:rPr lang="ko-KR" altLang="en-US"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고마워라  임마누엘  복되고  즐거운  하루하루</a:t>
            </a:r>
            <a:endParaRPr lang="en-US" sz="900" spc="-145" dirty="0">
              <a:solidFill>
                <a:srgbClr val="231F20"/>
              </a:solidFill>
              <a:latin typeface="Arial Unicode MS"/>
              <a:cs typeface="Arial Unicode MS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xmlns="" id="{16E4523E-C69A-48AD-A001-FEE97C20A80E}"/>
              </a:ext>
            </a:extLst>
          </p:cNvPr>
          <p:cNvSpPr txBox="1"/>
          <p:nvPr/>
        </p:nvSpPr>
        <p:spPr>
          <a:xfrm>
            <a:off x="356006" y="3973332"/>
            <a:ext cx="2765124" cy="416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10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온  가족이  함께  모인  이  자리에  우리  주님이  </a:t>
            </a:r>
            <a:r>
              <a:rPr lang="ko-KR" altLang="en-US" sz="1000" spc="-135" dirty="0" err="1">
                <a:solidFill>
                  <a:srgbClr val="231F20"/>
                </a:solidFill>
                <a:latin typeface="Arial Unicode MS"/>
                <a:cs typeface="Arial Unicode MS"/>
              </a:rPr>
              <a:t>임재해</a:t>
            </a:r>
            <a:r>
              <a:rPr lang="ko-KR" altLang="en-US" sz="10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  주시기를  소망하며 기쁨으로 예배를 드립시다</a:t>
            </a:r>
            <a:r>
              <a:rPr lang="en-US" altLang="ko-KR" sz="10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1000" dirty="0">
              <a:latin typeface="Arial Unicode MS"/>
              <a:cs typeface="Arial Unicode MS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xmlns="" id="{D9616759-97C3-4287-A3E0-DD959947D6DC}"/>
              </a:ext>
            </a:extLst>
          </p:cNvPr>
          <p:cNvSpPr/>
          <p:nvPr/>
        </p:nvSpPr>
        <p:spPr>
          <a:xfrm>
            <a:off x="356006" y="4669536"/>
            <a:ext cx="2733691" cy="317500"/>
          </a:xfrm>
          <a:custGeom>
            <a:avLst/>
            <a:gdLst/>
            <a:ahLst/>
            <a:cxnLst/>
            <a:rect l="l" t="t" r="r" b="b"/>
            <a:pathLst>
              <a:path w="2774315" h="317500">
                <a:moveTo>
                  <a:pt x="2634246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177380"/>
                </a:lnTo>
                <a:lnTo>
                  <a:pt x="2182" y="258144"/>
                </a:lnTo>
                <a:lnTo>
                  <a:pt x="17462" y="299618"/>
                </a:lnTo>
                <a:lnTo>
                  <a:pt x="58935" y="314898"/>
                </a:lnTo>
                <a:lnTo>
                  <a:pt x="139700" y="317080"/>
                </a:lnTo>
                <a:lnTo>
                  <a:pt x="2634246" y="317080"/>
                </a:lnTo>
                <a:lnTo>
                  <a:pt x="2715010" y="314898"/>
                </a:lnTo>
                <a:lnTo>
                  <a:pt x="2756484" y="299618"/>
                </a:lnTo>
                <a:lnTo>
                  <a:pt x="2771763" y="258144"/>
                </a:lnTo>
                <a:lnTo>
                  <a:pt x="2773946" y="177380"/>
                </a:lnTo>
                <a:lnTo>
                  <a:pt x="2773946" y="139700"/>
                </a:lnTo>
                <a:lnTo>
                  <a:pt x="2771763" y="58935"/>
                </a:lnTo>
                <a:lnTo>
                  <a:pt x="2756484" y="17462"/>
                </a:lnTo>
                <a:lnTo>
                  <a:pt x="2715010" y="2182"/>
                </a:lnTo>
                <a:lnTo>
                  <a:pt x="263424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" name="object 31">
            <a:extLst>
              <a:ext uri="{FF2B5EF4-FFF2-40B4-BE49-F238E27FC236}">
                <a16:creationId xmlns:a16="http://schemas.microsoft.com/office/drawing/2014/main" xmlns="" id="{AB0ADD65-326F-4D27-8892-C63A81F059B0}"/>
              </a:ext>
            </a:extLst>
          </p:cNvPr>
          <p:cNvSpPr txBox="1"/>
          <p:nvPr/>
        </p:nvSpPr>
        <p:spPr>
          <a:xfrm>
            <a:off x="2649663" y="4722985"/>
            <a:ext cx="383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(</a:t>
            </a:r>
            <a:r>
              <a:rPr lang="ko-KR" altLang="en-US"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다같이</a:t>
            </a:r>
            <a:r>
              <a:rPr lang="en-US" altLang="ko-KR" sz="800" spc="-2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endParaRPr lang="ko-KR" altLang="en-US" sz="800" dirty="0">
              <a:latin typeface="Arial Unicode MS"/>
              <a:cs typeface="Arial Unicode MS"/>
            </a:endParaRPr>
          </a:p>
        </p:txBody>
      </p:sp>
      <p:sp>
        <p:nvSpPr>
          <p:cNvPr id="47" name="object 26">
            <a:extLst>
              <a:ext uri="{FF2B5EF4-FFF2-40B4-BE49-F238E27FC236}">
                <a16:creationId xmlns:a16="http://schemas.microsoft.com/office/drawing/2014/main" xmlns="" id="{E9CCFD3E-E7F7-4D47-8E0B-2F8350BBEA00}"/>
              </a:ext>
            </a:extLst>
          </p:cNvPr>
          <p:cNvSpPr txBox="1"/>
          <p:nvPr/>
        </p:nvSpPr>
        <p:spPr>
          <a:xfrm>
            <a:off x="424857" y="4660900"/>
            <a:ext cx="12052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79" baseline="-3968" dirty="0" err="1">
                <a:solidFill>
                  <a:srgbClr val="231F20"/>
                </a:solidFill>
                <a:latin typeface="Arial Unicode MS"/>
                <a:cs typeface="Arial Unicode MS"/>
              </a:rPr>
              <a:t>찬송</a:t>
            </a:r>
            <a:r>
              <a:rPr sz="2100" spc="-120" baseline="-3968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en-US" sz="2100" spc="-112" baseline="-3968" dirty="0">
                <a:solidFill>
                  <a:srgbClr val="231F20"/>
                </a:solidFill>
                <a:latin typeface="Arial Unicode MS"/>
                <a:cs typeface="Arial Unicode MS"/>
              </a:rPr>
              <a:t>559</a:t>
            </a:r>
            <a:r>
              <a:rPr sz="2100" spc="-112" baseline="-3968" dirty="0">
                <a:solidFill>
                  <a:srgbClr val="231F20"/>
                </a:solidFill>
                <a:latin typeface="Arial Unicode MS"/>
                <a:cs typeface="Arial Unicode MS"/>
              </a:rPr>
              <a:t>장</a:t>
            </a:r>
            <a:r>
              <a:rPr sz="1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(통</a:t>
            </a:r>
            <a:r>
              <a:rPr lang="en-US" sz="1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305</a:t>
            </a:r>
            <a:r>
              <a:rPr sz="1000" spc="-75" dirty="0">
                <a:solidFill>
                  <a:srgbClr val="231F20"/>
                </a:solidFill>
                <a:latin typeface="Arial Unicode MS"/>
                <a:cs typeface="Arial Unicode MS"/>
              </a:rPr>
              <a:t>)</a:t>
            </a:r>
            <a:endParaRPr sz="1000" dirty="0">
              <a:latin typeface="Arial Unicode MS"/>
              <a:cs typeface="Arial Unicode MS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xmlns="" id="{A13A3768-6535-4F4C-A946-7685C4F1FCF2}"/>
              </a:ext>
            </a:extLst>
          </p:cNvPr>
          <p:cNvSpPr txBox="1"/>
          <p:nvPr/>
        </p:nvSpPr>
        <p:spPr>
          <a:xfrm>
            <a:off x="3553289" y="6160377"/>
            <a:ext cx="241935" cy="1951816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370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10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15" dirty="0">
                <a:solidFill>
                  <a:srgbClr val="231F20"/>
                </a:solidFill>
                <a:latin typeface="Arial Unicode MS"/>
                <a:cs typeface="Arial Unicode MS"/>
              </a:rPr>
              <a:t>3</a:t>
            </a:r>
            <a:endParaRPr sz="24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30" dirty="0">
                <a:solidFill>
                  <a:srgbClr val="231F20"/>
                </a:solidFill>
                <a:latin typeface="Arial Unicode MS"/>
                <a:cs typeface="Arial Unicode MS"/>
              </a:rPr>
              <a:t>4</a:t>
            </a:r>
            <a:endParaRPr sz="2400" dirty="0">
              <a:latin typeface="Arial Unicode MS"/>
              <a:cs typeface="Arial Unicode MS"/>
            </a:endParaRPr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xmlns="" id="{D664BC0F-E410-419B-B2E9-6E581CDD319A}"/>
              </a:ext>
            </a:extLst>
          </p:cNvPr>
          <p:cNvSpPr txBox="1"/>
          <p:nvPr/>
        </p:nvSpPr>
        <p:spPr>
          <a:xfrm>
            <a:off x="3862071" y="7800077"/>
            <a:ext cx="3345179" cy="38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옛선지자</a:t>
            </a:r>
            <a:r>
              <a:rPr lang="ko-KR" altLang="en-US" sz="9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9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에녹</a:t>
            </a:r>
            <a:r>
              <a:rPr lang="ko-KR" altLang="en-US" sz="9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같이 우리들도 천국에 </a:t>
            </a:r>
            <a:r>
              <a:rPr lang="ko-KR" altLang="en-US" sz="9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들려올라</a:t>
            </a:r>
            <a:r>
              <a:rPr lang="ko-KR" altLang="en-US" sz="9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갈때까지</a:t>
            </a:r>
            <a:endParaRPr lang="en-US" altLang="ko-KR" sz="9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9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주와 같이 걷겠네</a:t>
            </a: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xmlns="" id="{96D41CCF-5A03-487C-8C67-21ABBEA48E91}"/>
              </a:ext>
            </a:extLst>
          </p:cNvPr>
          <p:cNvSpPr txBox="1">
            <a:spLocks/>
          </p:cNvSpPr>
          <p:nvPr/>
        </p:nvSpPr>
        <p:spPr>
          <a:xfrm>
            <a:off x="1650290" y="2870181"/>
            <a:ext cx="181370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900" b="0" i="0">
                <a:solidFill>
                  <a:srgbClr val="231F20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pPr marL="12700" latinLnBrk="0">
              <a:spcBef>
                <a:spcPts val="130"/>
              </a:spcBef>
            </a:pPr>
            <a:r>
              <a:rPr lang="en-US" altLang="ko-KR" sz="2800" kern="0" spc="-585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</a:t>
            </a:r>
            <a:r>
              <a:rPr lang="ko-KR" altLang="en-US" sz="2800" kern="0" spc="-585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가정   </a:t>
            </a:r>
            <a:r>
              <a:rPr lang="ko-KR" altLang="en-US" sz="2800" kern="0" spc="-585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예 배   </a:t>
            </a:r>
            <a:r>
              <a:rPr lang="en-US" altLang="ko-KR" sz="2800" kern="0" spc="-585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ko-KR" altLang="en-US" sz="2800" kern="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xmlns="" id="{33333CEE-6CB5-4F54-8E64-D4613249AB4C}"/>
              </a:ext>
            </a:extLst>
          </p:cNvPr>
          <p:cNvSpPr txBox="1"/>
          <p:nvPr/>
        </p:nvSpPr>
        <p:spPr>
          <a:xfrm>
            <a:off x="6064250" y="10286143"/>
            <a:ext cx="2765124" cy="318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1600" spc="-135" dirty="0" err="1">
                <a:solidFill>
                  <a:srgbClr val="231F20"/>
                </a:solidFill>
                <a:latin typeface="Arial Unicode MS"/>
                <a:cs typeface="Arial Unicode MS"/>
              </a:rPr>
              <a:t>동탄시온교회</a:t>
            </a:r>
            <a:endParaRPr sz="1600" dirty="0">
              <a:latin typeface="Arial Unicode MS"/>
              <a:cs typeface="Arial Unicode M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9F7BDBB-05F1-4B75-A3BC-01CD228350F2}"/>
              </a:ext>
            </a:extLst>
          </p:cNvPr>
          <p:cNvSpPr txBox="1"/>
          <p:nvPr/>
        </p:nvSpPr>
        <p:spPr>
          <a:xfrm>
            <a:off x="381580" y="8007894"/>
            <a:ext cx="26548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만물의 주인이신 하나님</a:t>
            </a:r>
            <a:r>
              <a:rPr lang="en-US" altLang="ko-KR" sz="1000" dirty="0"/>
              <a:t>, </a:t>
            </a:r>
            <a:r>
              <a:rPr lang="ko-KR" altLang="en-US" sz="1000" dirty="0"/>
              <a:t>맡겨 주신 자리에서</a:t>
            </a:r>
            <a:endParaRPr lang="en-US" altLang="ko-KR" sz="1000" dirty="0"/>
          </a:p>
          <a:p>
            <a:r>
              <a:rPr lang="ko-KR" altLang="en-US" sz="1000" dirty="0"/>
              <a:t>충실히 살아가던 우리 식구들이 한 자리에 모</a:t>
            </a:r>
            <a:endParaRPr lang="en-US" altLang="ko-KR" sz="1000" dirty="0"/>
          </a:p>
          <a:p>
            <a:r>
              <a:rPr lang="ko-KR" altLang="en-US" sz="1000" dirty="0"/>
              <a:t>여 반가운 얼굴들을 마주하고 서로 사랑을 나누게 하시니 감사합니다</a:t>
            </a:r>
            <a:r>
              <a:rPr lang="en-US" altLang="ko-KR" sz="1000" dirty="0"/>
              <a:t>. </a:t>
            </a:r>
            <a:r>
              <a:rPr lang="ko-KR" altLang="en-US" sz="1000" dirty="0"/>
              <a:t>새해 새달의 첫날을 </a:t>
            </a:r>
            <a:endParaRPr lang="en-US" altLang="ko-KR" sz="1000" dirty="0"/>
          </a:p>
          <a:p>
            <a:r>
              <a:rPr lang="ko-KR" altLang="en-US" sz="1000" dirty="0"/>
              <a:t>주님과 함께하기를 원하여 나아왔습니다</a:t>
            </a:r>
            <a:r>
              <a:rPr lang="en-US" altLang="ko-KR" sz="1000" dirty="0"/>
              <a:t>. </a:t>
            </a:r>
            <a:r>
              <a:rPr lang="ko-KR" altLang="en-US" sz="1000" dirty="0"/>
              <a:t>처음이요 마지막이신 주님께서 우리의 끝 날까지 지켜 </a:t>
            </a:r>
            <a:r>
              <a:rPr lang="ko-KR" altLang="en-US" sz="1000" dirty="0" err="1"/>
              <a:t>주옵소서</a:t>
            </a:r>
            <a:r>
              <a:rPr lang="en-US" altLang="ko-KR" sz="1000" dirty="0"/>
              <a:t>. </a:t>
            </a:r>
            <a:r>
              <a:rPr lang="ko-KR" altLang="en-US" sz="1000" dirty="0"/>
              <a:t>희망과 기대를 안고 시작하는 발걸음이 주 안에서 결실하게 하시고</a:t>
            </a:r>
            <a:r>
              <a:rPr lang="en-US" altLang="ko-KR" sz="1000" dirty="0"/>
              <a:t>, </a:t>
            </a:r>
            <a:r>
              <a:rPr lang="ko-KR" altLang="en-US" sz="1000" dirty="0"/>
              <a:t>더욱 성숙한 신앙으로 주님께 가까이 다가가는 한 해를 살게 </a:t>
            </a:r>
            <a:r>
              <a:rPr lang="ko-KR" altLang="en-US" sz="1000" dirty="0" err="1"/>
              <a:t>하옵소서</a:t>
            </a:r>
            <a:r>
              <a:rPr lang="en-US" altLang="ko-KR" sz="1000" dirty="0"/>
              <a:t>. </a:t>
            </a:r>
          </a:p>
          <a:p>
            <a:r>
              <a:rPr lang="ko-KR" altLang="en-US" sz="1000" dirty="0"/>
              <a:t>예수님의 이름으로 기도합니다</a:t>
            </a:r>
            <a:r>
              <a:rPr lang="en-US" altLang="ko-KR" sz="1000" dirty="0"/>
              <a:t>. </a:t>
            </a:r>
            <a:r>
              <a:rPr lang="ko-KR" altLang="en-US" sz="1000" dirty="0"/>
              <a:t>아멘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956810">
              <a:lnSpc>
                <a:spcPct val="100000"/>
              </a:lnSpc>
              <a:spcBef>
                <a:spcPts val="130"/>
              </a:spcBef>
            </a:pPr>
            <a:r>
              <a:rPr spc="-295" dirty="0"/>
              <a:t>감</a:t>
            </a:r>
            <a:r>
              <a:rPr sz="4350" spc="-442" baseline="7662" dirty="0"/>
              <a:t>사</a:t>
            </a:r>
            <a:r>
              <a:rPr sz="4350" spc="-442" baseline="-7662" dirty="0"/>
              <a:t>예</a:t>
            </a:r>
            <a:r>
              <a:rPr sz="2900" spc="-145" dirty="0"/>
              <a:t>배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1263500" y="1966124"/>
            <a:ext cx="5236845" cy="72455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설날을 의미하는 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구정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’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이라는 단어는 일제 강점기에 양력을 시행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하면서 양력 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월 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일인 신정에 빗대어 설 명절을 일본어로 낮잡아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부른 데서 유래했습니다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그러니 순수 우리말인 설날이라고 부르는 것이 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좋습니다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설날의 세시풍속은 매우 다양합니다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복조리 장사들은 </a:t>
            </a:r>
            <a:r>
              <a:rPr lang="ko-KR" altLang="en-US" sz="1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섣달그믐날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자정이 지나자마자 복조리를 한 짐 메고 골목을 다니면서 팔았습니다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아이들은 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아침 일찍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일어나 세수를 하고 미리 마련해둔 새 옷으로 갈아입는데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이 새 옷을 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설빔이라고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합니다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하지만 설날이 설레는 가장 큰 이유는 가족이 다 모이기 때문입니다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부모에게는 기다리는 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설렘이 있고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자녀는 찾아가는 설렘이 있습니다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마침내 온 가족이 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한자리에 모였을 때의 풍경보다 더 아름답고 따뜻한 것이 있을까요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 </a:t>
            </a:r>
          </a:p>
          <a:p>
            <a:pPr marL="12700">
              <a:spcBef>
                <a:spcPts val="400"/>
              </a:spcBef>
            </a:pP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오늘 본문의 비유도 그렇게 설레고 아름답고 따뜻할 수 있었던 이야기 입니다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그러나 그만 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속상한 결론으로 치닫고 맙니다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유산을 받아 먼 나라로 떠났던 둘째 아들이 돌아왔을 때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</a:t>
            </a: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큰 아들이 반가워하지 않은 것입니다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“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이 내 아들은 죽었다가 다시 살아났으며 내가 잃었다가 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다시 </a:t>
            </a:r>
            <a:r>
              <a:rPr lang="ko-KR" altLang="en-US" sz="1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얻었노라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</a:t>
            </a:r>
            <a:r>
              <a:rPr lang="ko-KR" altLang="en-US" sz="1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눅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15:24).”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며 즐거워하는 아버지의 마음과 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“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아버지의 살림을 창녀들과 함께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삼켜 버린 이 아들이 </a:t>
            </a:r>
            <a:r>
              <a:rPr lang="ko-KR" altLang="en-US" sz="1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돌아오매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이를 위하여 살진 송아지를 </a:t>
            </a:r>
            <a:r>
              <a:rPr lang="ko-KR" altLang="en-US" sz="1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잡으셨나이다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</a:t>
            </a:r>
            <a:r>
              <a:rPr lang="ko-KR" altLang="en-US" sz="1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눅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15:30).”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라고 화를 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내는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큰아들의 마음이 갈등을 빚으며 분위기는 순식간에 냉각됩니다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‘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아버지의 집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’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에서 벌어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진 이 불화는 예수님 시대 죄인들과 유대인들이 불화를 빚던 사회상을 배경으로 하지만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</a:t>
            </a: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예수님은 이를 한 가정의 이야기로 풀어내십니다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marL="12700">
              <a:spcBef>
                <a:spcPts val="400"/>
              </a:spcBef>
            </a:pP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이 이야기에서 아버지의 마음은 철저하게 소외되고 있습니다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둘째 아들이 </a:t>
            </a:r>
            <a:r>
              <a:rPr lang="ko-KR" altLang="en-US" sz="1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돌아가시지도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않은 아버지에게 유산을 요구해 먼 나라로 떠나갈 때도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그 아들이 돌아와 아버지의 마음이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모처럼 즐거울 수 있었던 순간에도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아버지의 마음은 두 아들에 의해 소외되고 맙니다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아버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지의 집에서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아버지의 마음이 소외 당하는 이러한 일들이 우리 가정에서 벌어져서는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안 되겠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습니다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자녀들의 화목이 부모의 행복임을 아는 우리는 언제나 가족의 화목을 위해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노력해야 </a:t>
            </a:r>
            <a:endParaRPr lang="en-US" altLang="ko-KR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하겠습니다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marL="12700">
              <a:spcBef>
                <a:spcPts val="400"/>
              </a:spcBef>
            </a:pP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우리는 사랑으로 존재하시는 삼위일체 하나님 안에서 살아가는 신앙의 가족입니다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우리도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  <a:p>
            <a:pPr marL="12700">
              <a:spcBef>
                <a:spcPts val="400"/>
              </a:spcBef>
            </a:pP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사랑으로 화목을 이루며 살아갈 수 있기를 소망합니다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r>
              <a:rPr lang="ko-KR" altLang="en-US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자녀의 행복이 부모의 행복입니다</a:t>
            </a:r>
            <a:r>
              <a:rPr lang="en-US" altLang="ko-KR" sz="1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  <a:endParaRPr lang="ko-KR" altLang="en-US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endParaRPr lang="en-US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endParaRPr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650"/>
              </a:spcBef>
            </a:pPr>
            <a:r>
              <a:rPr lang="ko-KR" altLang="en-US" sz="1000" b="1" spc="-140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축복과</a:t>
            </a:r>
            <a:r>
              <a:rPr lang="ko-KR" altLang="en-US" sz="1000" b="1" spc="-90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000" b="1" spc="-16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나눔</a:t>
            </a:r>
          </a:p>
          <a:p>
            <a:pPr marL="12700">
              <a:spcBef>
                <a:spcPts val="400"/>
              </a:spcBef>
            </a:pPr>
            <a:r>
              <a:rPr lang="en-US" altLang="ko-KR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1. </a:t>
            </a:r>
            <a:r>
              <a:rPr lang="ko-KR" altLang="en-US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설  명절 동안  온 가족이  하나님  앞에서  예배를  드릴  수  있음에  감사하며</a:t>
            </a:r>
            <a:r>
              <a:rPr lang="en-US" altLang="ko-KR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 </a:t>
            </a:r>
            <a:r>
              <a:rPr lang="ko-KR" altLang="en-US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주 안에  하나 되게  하신  것을  </a:t>
            </a:r>
            <a:r>
              <a:rPr lang="ko-KR" altLang="en-US" sz="1000" spc="-145" dirty="0" err="1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감사합</a:t>
            </a:r>
            <a:endParaRPr lang="en-US" altLang="ko-KR" sz="1000" spc="-145" dirty="0">
              <a:solidFill>
                <a:srgbClr val="231F2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시다</a:t>
            </a:r>
            <a:r>
              <a:rPr lang="en-US" altLang="ko-KR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marL="12700">
              <a:spcBef>
                <a:spcPts val="400"/>
              </a:spcBef>
            </a:pPr>
            <a:endParaRPr lang="en-US" altLang="ko-KR" sz="1000" spc="-145" dirty="0">
              <a:solidFill>
                <a:srgbClr val="231F2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en-US" altLang="ko-KR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2.. </a:t>
            </a:r>
            <a:r>
              <a:rPr lang="ko-KR" altLang="en-US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하나님을 기뻐하며 그분께  우리 삶을  맡기며 나아갈  때  신실하신  하나님은  선하신  길로  우리를 인도해 가실 </a:t>
            </a:r>
            <a:endParaRPr lang="en-US" altLang="ko-KR" sz="1000" spc="-145" dirty="0">
              <a:solidFill>
                <a:srgbClr val="231F2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spcBef>
                <a:spcPts val="400"/>
              </a:spcBef>
            </a:pPr>
            <a:r>
              <a:rPr lang="ko-KR" altLang="en-US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것입니다</a:t>
            </a:r>
            <a:r>
              <a:rPr lang="en-US" altLang="ko-KR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 </a:t>
            </a:r>
            <a:r>
              <a:rPr lang="ko-KR" altLang="en-US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올  한해  온  가족이  하나님과  동행하는  행복한  한해가  되기를  축복합니다</a:t>
            </a:r>
            <a:r>
              <a:rPr lang="en-US" altLang="ko-KR" sz="1000" spc="-145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marL="12700">
              <a:spcBef>
                <a:spcPts val="650"/>
              </a:spcBef>
            </a:pPr>
            <a:r>
              <a:rPr lang="en-US" altLang="ko-KR" sz="1000" spc="-110" dirty="0">
                <a:solidFill>
                  <a:srgbClr val="231F2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  <a:endParaRPr lang="ko-KR" altLang="en-US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endParaRPr lang="ko-KR" altLang="en-US" sz="1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3500" y="1181928"/>
            <a:ext cx="3625850" cy="575156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100" spc="-232" baseline="-5952" dirty="0" err="1">
                <a:solidFill>
                  <a:srgbClr val="231F20"/>
                </a:solidFill>
                <a:latin typeface="Arial Unicode MS"/>
                <a:cs typeface="Arial Unicode MS"/>
              </a:rPr>
              <a:t>말씀</a:t>
            </a:r>
            <a:r>
              <a:rPr sz="2100" spc="-232" baseline="-5952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z="900" spc="100" baseline="-5952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ko-KR" altLang="en-US" spc="100" baseline="-5952" dirty="0">
                <a:solidFill>
                  <a:srgbClr val="231F20"/>
                </a:solidFill>
                <a:latin typeface="Arial Unicode MS"/>
                <a:cs typeface="Arial Unicode MS"/>
              </a:rPr>
              <a:t>누가복음</a:t>
            </a:r>
            <a:r>
              <a:rPr lang="ko-KR" altLang="en-US" sz="1600" spc="100" baseline="-5952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lang="en-US" altLang="ko-KR" spc="-70" baseline="-5952" dirty="0">
                <a:solidFill>
                  <a:srgbClr val="231F20"/>
                </a:solidFill>
                <a:latin typeface="Arial Unicode MS"/>
                <a:cs typeface="Arial Unicode MS"/>
              </a:rPr>
              <a:t>15</a:t>
            </a:r>
            <a:r>
              <a:rPr lang="ko-KR" altLang="en-US"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장 </a:t>
            </a:r>
            <a:r>
              <a:rPr lang="en-US" altLang="ko-KR" sz="1000" spc="-85" dirty="0">
                <a:solidFill>
                  <a:srgbClr val="231F20"/>
                </a:solidFill>
                <a:latin typeface="Arial Unicode MS"/>
                <a:cs typeface="Arial Unicode MS"/>
              </a:rPr>
              <a:t>31</a:t>
            </a:r>
            <a:r>
              <a:rPr lang="ko-KR" altLang="en-US"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절</a:t>
            </a:r>
            <a:r>
              <a:rPr lang="en-US" altLang="ko-KR"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~</a:t>
            </a:r>
            <a:r>
              <a:rPr lang="en-US" altLang="ko-KR" sz="1000" spc="-85" dirty="0">
                <a:solidFill>
                  <a:srgbClr val="231F20"/>
                </a:solidFill>
                <a:latin typeface="Arial Unicode MS"/>
                <a:cs typeface="Arial Unicode MS"/>
              </a:rPr>
              <a:t>32</a:t>
            </a:r>
            <a:r>
              <a:rPr lang="ko-KR" altLang="en-US"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절</a:t>
            </a:r>
            <a:endParaRPr sz="9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ko-KR" altLang="en-US" sz="2000" spc="-100" dirty="0">
                <a:solidFill>
                  <a:srgbClr val="231F20"/>
                </a:solidFill>
                <a:latin typeface="-윤명조240" panose="02030504000101010101" pitchFamily="18" charset="-127"/>
                <a:ea typeface="-윤명조240" panose="02030504000101010101" pitchFamily="18" charset="-127"/>
                <a:cs typeface="-윤명조340"/>
              </a:rPr>
              <a:t>아버지의 집</a:t>
            </a:r>
            <a:endParaRPr sz="2000" dirty="0">
              <a:latin typeface="-윤명조240" panose="02030504000101010101" pitchFamily="18" charset="-127"/>
              <a:ea typeface="-윤명조240" panose="02030504000101010101" pitchFamily="18" charset="-127"/>
              <a:cs typeface="-윤명조34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8777B214-03D2-4D15-A6A2-BAC9B242C7C8}"/>
              </a:ext>
            </a:extLst>
          </p:cNvPr>
          <p:cNvSpPr txBox="1"/>
          <p:nvPr/>
        </p:nvSpPr>
        <p:spPr>
          <a:xfrm>
            <a:off x="6064250" y="10286143"/>
            <a:ext cx="2765124" cy="318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ko-KR" altLang="en-US" sz="1600" spc="-135" dirty="0" err="1">
                <a:solidFill>
                  <a:srgbClr val="231F20"/>
                </a:solidFill>
                <a:latin typeface="Arial Unicode MS"/>
                <a:cs typeface="Arial Unicode MS"/>
              </a:rPr>
              <a:t>동탄시온교회</a:t>
            </a:r>
            <a:endParaRPr sz="16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707</Words>
  <Application>Microsoft Office PowerPoint</Application>
  <PresentationFormat>사용자 지정</PresentationFormat>
  <Paragraphs>93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Theme</vt:lpstr>
      <vt:lpstr>감사예배</vt:lpstr>
      <vt:lpstr>감사예배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감사예배</dc:title>
  <dc:creator>안일호</dc:creator>
  <cp:lastModifiedBy>천순복</cp:lastModifiedBy>
  <cp:revision>54</cp:revision>
  <cp:lastPrinted>2023-01-22T01:15:57Z</cp:lastPrinted>
  <dcterms:created xsi:type="dcterms:W3CDTF">2021-02-02T07:00:20Z</dcterms:created>
  <dcterms:modified xsi:type="dcterms:W3CDTF">2023-01-22T01:29:50Z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2021-02-02T00:00:00Z</vt:filetime>
  </property>
</Properties>
</file>